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317" r:id="rId7"/>
    <p:sldId id="261" r:id="rId8"/>
    <p:sldId id="262" r:id="rId9"/>
    <p:sldId id="263" r:id="rId10"/>
    <p:sldId id="265" r:id="rId11"/>
    <p:sldId id="266" r:id="rId12"/>
    <p:sldId id="31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64" r:id="rId21"/>
    <p:sldId id="274" r:id="rId22"/>
    <p:sldId id="275" r:id="rId23"/>
    <p:sldId id="276" r:id="rId24"/>
    <p:sldId id="277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311" r:id="rId41"/>
    <p:sldId id="312" r:id="rId42"/>
    <p:sldId id="313" r:id="rId43"/>
    <p:sldId id="314" r:id="rId44"/>
    <p:sldId id="315" r:id="rId45"/>
    <p:sldId id="316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70" d="100"/>
          <a:sy n="170" d="100"/>
        </p:scale>
        <p:origin x="1536" y="1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59AC8-465A-0345-95A2-8E19F7DFBD1E}" type="datetimeFigureOut">
              <a:rPr lang="en-US" smtClean="0"/>
              <a:t>9/6/16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3B6F2-7885-1A45-A67C-1A951F2D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92D55-BC7D-DE48-A83C-A3396921238A}" type="slidenum">
              <a:rPr lang="en-US"/>
              <a:pPr/>
              <a:t>25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8C407B2-B1A8-5546-AFAE-F4B7F5DAB2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39704"/>
      </p:ext>
    </p:extLst>
  </p:cSld>
  <p:clrMapOvr>
    <a:masterClrMapping/>
  </p:clrMapOvr>
  <p:transition xmlns:p14="http://schemas.microsoft.com/office/powerpoint/2010/main"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A5D325E-DE03-434A-84FB-F7D0A9B8D9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57915"/>
      </p:ext>
    </p:extLst>
  </p:cSld>
  <p:clrMapOvr>
    <a:masterClrMapping/>
  </p:clrMapOvr>
  <p:transition xmlns:p14="http://schemas.microsoft.com/office/powerpoint/2010/main"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67E28E-6B80-C942-9F87-3F77440383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77318"/>
      </p:ext>
    </p:extLst>
  </p:cSld>
  <p:clrMapOvr>
    <a:masterClrMapping/>
  </p:clrMapOvr>
  <p:transition xmlns:p14="http://schemas.microsoft.com/office/powerpoint/2010/main"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wmf"/><Relationship Id="rId3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7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gi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9.wmf"/><Relationship Id="rId3" Type="http://schemas.openxmlformats.org/officeDocument/2006/relationships/image" Target="../media/image10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Inquiry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done in your COMPOSITION NOTEBOOK AND WILL BE WORD FOR WORD AS WELL AS NEAT!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391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inquiry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steps</a:t>
            </a:r>
          </a:p>
          <a:p>
            <a:r>
              <a:rPr lang="en-US" dirty="0" smtClean="0"/>
              <a:t>1. ask a question</a:t>
            </a:r>
          </a:p>
          <a:p>
            <a:r>
              <a:rPr lang="en-US" dirty="0" smtClean="0"/>
              <a:t>2. research the question</a:t>
            </a:r>
          </a:p>
          <a:p>
            <a:r>
              <a:rPr lang="en-US" dirty="0" smtClean="0"/>
              <a:t>3. Form hypothesis</a:t>
            </a:r>
          </a:p>
          <a:p>
            <a:r>
              <a:rPr lang="en-US" dirty="0" smtClean="0"/>
              <a:t>4. design experiment</a:t>
            </a:r>
          </a:p>
          <a:p>
            <a:r>
              <a:rPr lang="en-US" dirty="0" smtClean="0"/>
              <a:t>5. gather data</a:t>
            </a:r>
          </a:p>
          <a:p>
            <a:r>
              <a:rPr lang="en-US" dirty="0" smtClean="0"/>
              <a:t>6. analyze data</a:t>
            </a:r>
          </a:p>
          <a:p>
            <a:r>
              <a:rPr lang="en-US" dirty="0" smtClean="0"/>
              <a:t>7. Communicate results-data must be reproducible</a:t>
            </a:r>
          </a:p>
          <a:p>
            <a:r>
              <a:rPr lang="en-US" dirty="0" smtClean="0"/>
              <a:t>8. identify further questions to investigate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1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</a:p>
          <a:p>
            <a:r>
              <a:rPr lang="en-US" dirty="0"/>
              <a:t> </a:t>
            </a:r>
            <a:r>
              <a:rPr lang="en-US" dirty="0" smtClean="0"/>
              <a:t>  pendulum masses and string</a:t>
            </a:r>
          </a:p>
          <a:p>
            <a:r>
              <a:rPr lang="en-US" dirty="0"/>
              <a:t> </a:t>
            </a:r>
            <a:r>
              <a:rPr lang="en-US" dirty="0" smtClean="0"/>
              <a:t>   timer</a:t>
            </a:r>
          </a:p>
          <a:p>
            <a:r>
              <a:rPr lang="en-US" dirty="0" smtClean="0"/>
              <a:t>Design an investigation on how the pendulum will behave when a variable is changed.</a:t>
            </a:r>
          </a:p>
          <a:p>
            <a:r>
              <a:rPr lang="en-US" dirty="0" smtClean="0"/>
              <a:t>Collect data</a:t>
            </a:r>
          </a:p>
          <a:p>
            <a:r>
              <a:rPr lang="en-US" dirty="0" smtClean="0"/>
              <a:t>You will share your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13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the target 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your investigation  </a:t>
            </a:r>
          </a:p>
          <a:p>
            <a:endParaRPr lang="en-US" dirty="0"/>
          </a:p>
          <a:p>
            <a:r>
              <a:rPr lang="en-US" dirty="0" smtClean="0"/>
              <a:t>10 minutes from the tardy bell to have data collected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3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 minutes starts now!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Share out</a:t>
            </a:r>
          </a:p>
          <a:p>
            <a:endParaRPr lang="en-US" dirty="0"/>
          </a:p>
          <a:p>
            <a:r>
              <a:rPr lang="en-US" dirty="0" smtClean="0"/>
              <a:t>Variables—</a:t>
            </a:r>
          </a:p>
          <a:p>
            <a:r>
              <a:rPr lang="en-US" dirty="0"/>
              <a:t> </a:t>
            </a:r>
            <a:r>
              <a:rPr lang="en-US" dirty="0" smtClean="0"/>
              <a:t>  control-what makes your data valid, sometimes called quality assurance</a:t>
            </a:r>
          </a:p>
          <a:p>
            <a:r>
              <a:rPr lang="en-US" dirty="0"/>
              <a:t> </a:t>
            </a:r>
            <a:r>
              <a:rPr lang="en-US" dirty="0" smtClean="0"/>
              <a:t>  dependent- what you measure, what RESPONDS</a:t>
            </a:r>
          </a:p>
          <a:p>
            <a:r>
              <a:rPr lang="en-US" dirty="0"/>
              <a:t> </a:t>
            </a:r>
            <a:r>
              <a:rPr lang="en-US" dirty="0" smtClean="0"/>
              <a:t> independent- what you change or MANIPULATE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6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Research- we have at our fingertips the most powerful research tools ever known to man.</a:t>
            </a:r>
          </a:p>
          <a:p>
            <a:endParaRPr lang="en-US" dirty="0"/>
          </a:p>
          <a:p>
            <a:r>
              <a:rPr lang="en-US" dirty="0" smtClean="0"/>
              <a:t>In science when we research we must</a:t>
            </a:r>
          </a:p>
          <a:p>
            <a:r>
              <a:rPr lang="en-US" dirty="0"/>
              <a:t> </a:t>
            </a:r>
            <a:r>
              <a:rPr lang="en-US" dirty="0" smtClean="0"/>
              <a:t>  -understand our problem</a:t>
            </a:r>
          </a:p>
          <a:p>
            <a:r>
              <a:rPr lang="en-US" dirty="0"/>
              <a:t> </a:t>
            </a:r>
            <a:r>
              <a:rPr lang="en-US" dirty="0" smtClean="0"/>
              <a:t> - look at what others have done</a:t>
            </a:r>
          </a:p>
          <a:p>
            <a:r>
              <a:rPr lang="en-US" dirty="0"/>
              <a:t> </a:t>
            </a:r>
            <a:r>
              <a:rPr lang="en-US" dirty="0" smtClean="0"/>
              <a:t> - learn from others mistakes</a:t>
            </a:r>
          </a:p>
          <a:p>
            <a:r>
              <a:rPr lang="en-US" dirty="0"/>
              <a:t> </a:t>
            </a:r>
            <a:r>
              <a:rPr lang="en-US" dirty="0" smtClean="0"/>
              <a:t>  SITE ALL RESOURCES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99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</a:p>
          <a:p>
            <a:endParaRPr lang="en-US" dirty="0"/>
          </a:p>
          <a:p>
            <a:r>
              <a:rPr lang="en-US" dirty="0" smtClean="0"/>
              <a:t> Information gathered using controls to make data valid</a:t>
            </a:r>
          </a:p>
          <a:p>
            <a:r>
              <a:rPr lang="en-US" dirty="0"/>
              <a:t> </a:t>
            </a:r>
            <a:r>
              <a:rPr lang="en-US" dirty="0" smtClean="0"/>
              <a:t>    direct- OBSERVATIONS</a:t>
            </a:r>
          </a:p>
          <a:p>
            <a:r>
              <a:rPr lang="en-US" dirty="0"/>
              <a:t> </a:t>
            </a:r>
            <a:r>
              <a:rPr lang="en-US" dirty="0" smtClean="0"/>
              <a:t>   Indirect- Math calculations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3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</a:t>
            </a:r>
            <a:r>
              <a:rPr lang="en-US" dirty="0" smtClean="0"/>
              <a:t>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of data</a:t>
            </a:r>
          </a:p>
          <a:p>
            <a:r>
              <a:rPr lang="en-US" dirty="0"/>
              <a:t> </a:t>
            </a:r>
            <a:r>
              <a:rPr lang="en-US" dirty="0" smtClean="0"/>
              <a:t>   data tables</a:t>
            </a:r>
          </a:p>
          <a:p>
            <a:r>
              <a:rPr lang="en-US" dirty="0"/>
              <a:t> </a:t>
            </a:r>
            <a:r>
              <a:rPr lang="en-US" dirty="0" smtClean="0"/>
              <a:t> Graphs</a:t>
            </a:r>
          </a:p>
          <a:p>
            <a:r>
              <a:rPr lang="en-US" dirty="0"/>
              <a:t> </a:t>
            </a:r>
            <a:r>
              <a:rPr lang="en-US" dirty="0" smtClean="0"/>
              <a:t>  Photos</a:t>
            </a:r>
          </a:p>
          <a:p>
            <a:r>
              <a:rPr lang="en-US" dirty="0" smtClean="0"/>
              <a:t>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5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</a:t>
            </a:r>
            <a:r>
              <a:rPr lang="en-US" dirty="0" smtClean="0"/>
              <a:t>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data</a:t>
            </a:r>
          </a:p>
          <a:p>
            <a:r>
              <a:rPr lang="en-US" dirty="0"/>
              <a:t> </a:t>
            </a:r>
            <a:r>
              <a:rPr lang="en-US" dirty="0" smtClean="0"/>
              <a:t>   what does it show?</a:t>
            </a:r>
          </a:p>
          <a:p>
            <a:r>
              <a:rPr lang="en-US" dirty="0"/>
              <a:t> </a:t>
            </a:r>
            <a:r>
              <a:rPr lang="en-US" dirty="0" smtClean="0"/>
              <a:t>  does it support the hypothesis?</a:t>
            </a:r>
          </a:p>
          <a:p>
            <a:r>
              <a:rPr lang="en-US" dirty="0"/>
              <a:t> </a:t>
            </a:r>
            <a:r>
              <a:rPr lang="en-US" dirty="0" smtClean="0"/>
              <a:t>  are there outliers?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92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</a:t>
            </a:r>
            <a:r>
              <a:rPr lang="en-US" dirty="0" smtClean="0"/>
              <a:t>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Conclusions- explanations that are based on evidence. THERE MUST be evidence in the conclusion</a:t>
            </a:r>
          </a:p>
          <a:p>
            <a:r>
              <a:rPr lang="en-US" dirty="0"/>
              <a:t> </a:t>
            </a:r>
            <a:r>
              <a:rPr lang="en-US" dirty="0" smtClean="0"/>
              <a:t> usually the conclusion will restate the hypothesis, determine if hypothesis was valid and show data as to why, or why not</a:t>
            </a:r>
          </a:p>
          <a:p>
            <a:endParaRPr lang="en-US" dirty="0"/>
          </a:p>
          <a:p>
            <a:r>
              <a:rPr lang="en-US" dirty="0" smtClean="0"/>
              <a:t>  an INFERENCE will be used to reach a conclusion, it is an explanation based on FACTS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61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 formal each semester</a:t>
            </a:r>
          </a:p>
          <a:p>
            <a:r>
              <a:rPr lang="en-US" dirty="0"/>
              <a:t> </a:t>
            </a:r>
            <a:r>
              <a:rPr lang="en-US" dirty="0" smtClean="0"/>
              <a:t>         Title</a:t>
            </a:r>
          </a:p>
          <a:p>
            <a:r>
              <a:rPr lang="en-US" dirty="0" smtClean="0"/>
              <a:t>Purpose:</a:t>
            </a:r>
          </a:p>
          <a:p>
            <a:r>
              <a:rPr lang="en-US" dirty="0" smtClean="0"/>
              <a:t>Hypothesis:</a:t>
            </a:r>
          </a:p>
          <a:p>
            <a:r>
              <a:rPr lang="en-US" dirty="0" smtClean="0"/>
              <a:t>Materials and Equipment:</a:t>
            </a:r>
          </a:p>
          <a:p>
            <a:r>
              <a:rPr lang="en-US" dirty="0" smtClean="0"/>
              <a:t>Procedure:</a:t>
            </a:r>
          </a:p>
          <a:p>
            <a:r>
              <a:rPr lang="en-US" dirty="0" smtClean="0"/>
              <a:t>Data:</a:t>
            </a:r>
          </a:p>
          <a:p>
            <a:r>
              <a:rPr lang="en-US" dirty="0" smtClean="0"/>
              <a:t>Analysis of Data: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5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scientific inquiry?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 think--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31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will have a CLOSED NOT QUIZ on these notes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thursday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738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page_____________ of your composition book, NEATLY copy the rule on page 21.</a:t>
            </a:r>
          </a:p>
          <a:p>
            <a:r>
              <a:rPr lang="en-US" dirty="0" smtClean="0"/>
              <a:t>Safety equipment</a:t>
            </a:r>
          </a:p>
          <a:p>
            <a:pPr lvl="1"/>
            <a:r>
              <a:rPr lang="en-US" dirty="0" smtClean="0"/>
              <a:t>Goggles, gloves, aprons, hot pads</a:t>
            </a:r>
          </a:p>
          <a:p>
            <a:pPr lvl="1"/>
            <a:r>
              <a:rPr lang="en-US" dirty="0" smtClean="0"/>
              <a:t>First aid</a:t>
            </a:r>
          </a:p>
          <a:p>
            <a:pPr lvl="1"/>
            <a:r>
              <a:rPr lang="en-US" dirty="0" smtClean="0"/>
              <a:t>Eye wash</a:t>
            </a:r>
          </a:p>
          <a:p>
            <a:pPr lvl="1"/>
            <a:r>
              <a:rPr lang="en-US" dirty="0" smtClean="0"/>
              <a:t>Extinguisher</a:t>
            </a:r>
          </a:p>
          <a:p>
            <a:pPr lvl="1"/>
            <a:r>
              <a:rPr lang="en-US" dirty="0" smtClean="0"/>
              <a:t>Chemical Shower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15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Balance—Measures MASS in GRAMS</a:t>
            </a:r>
          </a:p>
          <a:p>
            <a:r>
              <a:rPr lang="en-US" dirty="0" smtClean="0"/>
              <a:t>Scale- Measures WEIGHT in NEWTONS</a:t>
            </a:r>
          </a:p>
          <a:p>
            <a:r>
              <a:rPr lang="en-US" dirty="0" smtClean="0"/>
              <a:t>Thermometer- Temperature in C˚</a:t>
            </a:r>
          </a:p>
          <a:p>
            <a:r>
              <a:rPr lang="en-US" dirty="0" smtClean="0"/>
              <a:t>Graduated Cylinder- Volume in cm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Metric Ruler- Measures length in cm</a:t>
            </a:r>
          </a:p>
          <a:p>
            <a:r>
              <a:rPr lang="en-US" dirty="0" smtClean="0"/>
              <a:t>Stop Watch- measures SECONDS of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471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DO NOT MEASURE</a:t>
            </a:r>
          </a:p>
          <a:p>
            <a:r>
              <a:rPr lang="en-US" dirty="0" smtClean="0"/>
              <a:t>--Beaker</a:t>
            </a:r>
          </a:p>
          <a:p>
            <a:r>
              <a:rPr lang="en-US" dirty="0" smtClean="0"/>
              <a:t>--Flask</a:t>
            </a:r>
          </a:p>
          <a:p>
            <a:endParaRPr lang="en-US" dirty="0"/>
          </a:p>
          <a:p>
            <a:r>
              <a:rPr lang="en-US" dirty="0" smtClean="0"/>
              <a:t>Tongs</a:t>
            </a:r>
          </a:p>
          <a:p>
            <a:r>
              <a:rPr lang="en-US" dirty="0" smtClean="0"/>
              <a:t>Mortar and </a:t>
            </a:r>
            <a:r>
              <a:rPr lang="en-US" dirty="0" err="1" smtClean="0"/>
              <a:t>pestal</a:t>
            </a:r>
            <a:endParaRPr lang="en-US" dirty="0" smtClean="0"/>
          </a:p>
          <a:p>
            <a:r>
              <a:rPr lang="en-US" dirty="0" smtClean="0"/>
              <a:t>Petri dish</a:t>
            </a:r>
          </a:p>
          <a:p>
            <a:r>
              <a:rPr lang="en-US" dirty="0" smtClean="0"/>
              <a:t>Micro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24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Dissecting tools-PERMISSION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11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843213" y="3143250"/>
            <a:ext cx="34575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The Metric System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Meters, Grams and Liters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371600" y="5257800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 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2103438" cy="263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Metric System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metric system is a measurement system based on our decimal (base 10) number system.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Other countries and all scientists and engineers use the metric system for measurement.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Metric Prefixes</a:t>
            </a:r>
            <a:br>
              <a:rPr lang="en-US" sz="4000"/>
            </a:br>
            <a:endParaRPr lang="en-US" sz="4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7391400" cy="190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Metric Units</a:t>
            </a: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The metric system has prefix modifiers that are multiples of 10.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/>
            </a:r>
            <a:br>
              <a:rPr lang="en-US" sz="2000"/>
            </a:br>
            <a:endParaRPr lang="en-US" sz="2000"/>
          </a:p>
        </p:txBody>
      </p:sp>
      <p:graphicFrame>
        <p:nvGraphicFramePr>
          <p:cNvPr id="3182" name="Group 110"/>
          <p:cNvGraphicFramePr>
            <a:graphicFrameLocks noGrp="1"/>
          </p:cNvGraphicFramePr>
          <p:nvPr>
            <p:ph sz="half" idx="2"/>
          </p:nvPr>
        </p:nvGraphicFramePr>
        <p:xfrm>
          <a:off x="533400" y="1981200"/>
          <a:ext cx="7505700" cy="4404359"/>
        </p:xfrm>
        <a:graphic>
          <a:graphicData uri="http://schemas.openxmlformats.org/drawingml/2006/table">
            <a:tbl>
              <a:tblPr/>
              <a:tblGrid>
                <a:gridCol w="1233488"/>
                <a:gridCol w="1568450"/>
                <a:gridCol w="2560637"/>
                <a:gridCol w="214312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Factor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Factor Word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Kilo-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Thousand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Hecto-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Hundred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Deca-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da or dk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Unit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m, l, or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Deci-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Tenth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Centi-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Hundredth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Milli-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thousandth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 Values of Metric Prefixes</a:t>
            </a:r>
          </a:p>
        </p:txBody>
      </p:sp>
      <p:graphicFrame>
        <p:nvGraphicFramePr>
          <p:cNvPr id="67620" name="Group 3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  <a:gridCol w="1174750"/>
                <a:gridCol w="1176338"/>
                <a:gridCol w="1174750"/>
                <a:gridCol w="1176337"/>
              </a:tblGrid>
              <a:tr h="226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Thousand</a:t>
                      </a:r>
                    </a:p>
                  </a:txBody>
                  <a:tcPr vert="eaVert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Hundred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Ten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One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Tenth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Hundredth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Thousandth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dkL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</a:t>
                      </a: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Meters measure length or distance</a:t>
            </a:r>
          </a:p>
          <a:p>
            <a:r>
              <a:rPr lang="en-US" sz="2800"/>
              <a:t>One millimeter is about the thickness of a dime.</a:t>
            </a:r>
          </a:p>
          <a:p>
            <a:pPr>
              <a:buFontTx/>
              <a:buNone/>
            </a:pPr>
            <a:endParaRPr lang="en-US" sz="2800" b="1"/>
          </a:p>
        </p:txBody>
      </p:sp>
      <p:pic>
        <p:nvPicPr>
          <p:cNvPr id="5134" name="Picture 14" descr="MPj0342000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3975" y="3938588"/>
            <a:ext cx="3065463" cy="2187575"/>
          </a:xfrm>
        </p:spPr>
      </p:pic>
    </p:spTree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inquiry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what it is—</a:t>
            </a:r>
          </a:p>
          <a:p>
            <a:r>
              <a:rPr lang="en-US" dirty="0"/>
              <a:t> </a:t>
            </a:r>
            <a:r>
              <a:rPr lang="en-US" dirty="0" smtClean="0"/>
              <a:t> How scientists go about asking and answering questions</a:t>
            </a:r>
          </a:p>
          <a:p>
            <a:endParaRPr lang="en-US" dirty="0"/>
          </a:p>
          <a:p>
            <a:r>
              <a:rPr lang="en-US" dirty="0" smtClean="0"/>
              <a:t>The goal is to understand the natural world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4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4600" y="1447800"/>
            <a:ext cx="4038600" cy="4525963"/>
          </a:xfrm>
        </p:spPr>
        <p:txBody>
          <a:bodyPr/>
          <a:lstStyle/>
          <a:p>
            <a:r>
              <a:rPr lang="en-US" sz="2800"/>
              <a:t>One centimeter is about the width of a </a:t>
            </a:r>
            <a:r>
              <a:rPr lang="en-US" sz="2800" b="1"/>
              <a:t>large</a:t>
            </a:r>
            <a:r>
              <a:rPr lang="en-US" sz="2800"/>
              <a:t> paper clip 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</p:txBody>
      </p:sp>
      <p:sp>
        <p:nvSpPr>
          <p:cNvPr id="717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 </a:t>
            </a:r>
          </a:p>
        </p:txBody>
      </p:sp>
      <p:pic>
        <p:nvPicPr>
          <p:cNvPr id="7176" name="Picture 8" descr="MCj039716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1847850" cy="191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MPj040115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505200"/>
            <a:ext cx="2081213" cy="312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684338" y="4506913"/>
            <a:ext cx="30622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800"/>
              <a:t>or your fingernail.</a:t>
            </a:r>
          </a:p>
        </p:txBody>
      </p:sp>
    </p:spTree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meter is about the width of a doorway</a:t>
            </a:r>
          </a:p>
        </p:txBody>
      </p:sp>
      <p:pic>
        <p:nvPicPr>
          <p:cNvPr id="10252" name="Picture 12" descr="MPj040739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14600"/>
            <a:ext cx="3733800" cy="333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kilometer is about six city blocks or 10 football fields.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1.6 kilometers is about 1 mile</a:t>
            </a:r>
          </a:p>
        </p:txBody>
      </p:sp>
      <p:pic>
        <p:nvPicPr>
          <p:cNvPr id="11269" name="Picture 5" descr="sl01480_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438400"/>
            <a:ext cx="147955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Gram	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Grams are used to measure mass or the weight of an object.</a:t>
            </a:r>
          </a:p>
          <a:p>
            <a:pPr>
              <a:buFontTx/>
              <a:buNone/>
            </a:pPr>
            <a:endParaRPr lang="en-US" sz="2800"/>
          </a:p>
        </p:txBody>
      </p:sp>
      <p:pic>
        <p:nvPicPr>
          <p:cNvPr id="24584" name="Picture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286000"/>
            <a:ext cx="3276600" cy="3276600"/>
          </a:xfrm>
          <a:noFill/>
          <a:ln/>
        </p:spPr>
      </p:pic>
    </p:spTree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Grams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A milligram weighs about as much as a grain of salt.</a:t>
            </a:r>
          </a:p>
        </p:txBody>
      </p:sp>
      <p:pic>
        <p:nvPicPr>
          <p:cNvPr id="28682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99000" y="1828800"/>
            <a:ext cx="2655888" cy="2743200"/>
          </a:xfrm>
          <a:noFill/>
          <a:ln/>
        </p:spPr>
      </p:pic>
    </p:spTree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1 gram weighs about as much as a small paper clip.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1 kilogram weighs about as much as 6 apples or 2 pounds.</a:t>
            </a:r>
          </a:p>
        </p:txBody>
      </p:sp>
      <p:pic>
        <p:nvPicPr>
          <p:cNvPr id="33796" name="Picture 4" descr="bs00451_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15063" y="2225675"/>
            <a:ext cx="903287" cy="935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3798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5900" y="4129088"/>
            <a:ext cx="2743200" cy="1804987"/>
          </a:xfrm>
          <a:noFill/>
          <a:ln/>
        </p:spPr>
      </p:pic>
    </p:spTree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Liters measure liquids or capacity.</a:t>
            </a:r>
          </a:p>
        </p:txBody>
      </p:sp>
      <p:pic>
        <p:nvPicPr>
          <p:cNvPr id="3482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1447800"/>
            <a:ext cx="1981200" cy="4876800"/>
          </a:xfrm>
          <a:noFill/>
          <a:ln/>
        </p:spPr>
      </p:pic>
      <p:sp>
        <p:nvSpPr>
          <p:cNvPr id="34823" name="WordArt 7"/>
          <p:cNvSpPr>
            <a:spLocks noChangeArrowheads="1" noChangeShapeType="1" noTextEdit="1"/>
          </p:cNvSpPr>
          <p:nvPr/>
        </p:nvSpPr>
        <p:spPr bwMode="auto">
          <a:xfrm>
            <a:off x="5105400" y="3810000"/>
            <a:ext cx="3019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blurRad="63500" dist="46662" dir="2115817" algn="ctr" rotWithShape="0">
                    <a:srgbClr val="9999FF">
                      <a:alpha val="74998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2 Liter Soda</a:t>
            </a:r>
          </a:p>
        </p:txBody>
      </p:sp>
    </p:spTree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1 milliliter is about the amount of one drop</a:t>
            </a:r>
          </a:p>
        </p:txBody>
      </p:sp>
      <p:pic>
        <p:nvPicPr>
          <p:cNvPr id="3891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9725" y="2301875"/>
            <a:ext cx="2495550" cy="3121025"/>
          </a:xfrm>
          <a:noFill/>
          <a:ln/>
        </p:spPr>
      </p:pic>
    </p:spTree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1 liter is half of a 2 liter bottle of Coke or other soda </a:t>
            </a:r>
          </a:p>
        </p:txBody>
      </p:sp>
      <p:pic>
        <p:nvPicPr>
          <p:cNvPr id="4096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600200"/>
            <a:ext cx="1447800" cy="4191000"/>
          </a:xfrm>
          <a:noFill/>
          <a:ln/>
        </p:spPr>
      </p:pic>
    </p:spTree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A kiloliter would be about 500 2-liter bottles of pop</a:t>
            </a:r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762000"/>
            <a:ext cx="2716213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inquiry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Observations- 2 types of data</a:t>
            </a:r>
          </a:p>
          <a:p>
            <a:pPr lvl="1"/>
            <a:r>
              <a:rPr lang="en-US" dirty="0" smtClean="0"/>
              <a:t>Direct--</a:t>
            </a:r>
            <a:r>
              <a:rPr lang="en-US" dirty="0"/>
              <a:t>Using your senses to gather data- what you see, hear, smell, feel and taste(not the best in a lab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Indirect- Use MATH to get data- Density is an example</a:t>
            </a:r>
          </a:p>
          <a:p>
            <a:pPr lvl="2"/>
            <a:r>
              <a:rPr lang="en-US" dirty="0" smtClean="0"/>
              <a:t>D=m/v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Often experiments are conducted</a:t>
            </a:r>
          </a:p>
          <a:p>
            <a:r>
              <a:rPr lang="en-US" dirty="0"/>
              <a:t> </a:t>
            </a:r>
            <a:r>
              <a:rPr lang="en-US" dirty="0" smtClean="0"/>
              <a:t>   Closed—know result- testing for process or understanding</a:t>
            </a:r>
          </a:p>
          <a:p>
            <a:r>
              <a:rPr lang="en-US" dirty="0" smtClean="0"/>
              <a:t>Open- unknown end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01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Metric Units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r>
              <a:rPr lang="en-US"/>
              <a:t>To change from one unit to another in the metric system you simply multiply or divide by a power of 10.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To change from a larger unit to a smaller unit, you need to multiply.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1 km x 1000 = 1000 m</a:t>
            </a:r>
          </a:p>
          <a:p>
            <a:r>
              <a:rPr lang="en-US"/>
              <a:t>1 m x 100 = 100 cm</a:t>
            </a:r>
          </a:p>
          <a:p>
            <a:r>
              <a:rPr lang="en-US"/>
              <a:t>1 cm x 10 = 10mm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 Values of Metric Prefixes</a:t>
            </a:r>
          </a:p>
        </p:txBody>
      </p:sp>
      <p:graphicFrame>
        <p:nvGraphicFramePr>
          <p:cNvPr id="89091" name="Group 3"/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229600" cy="3829050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  <a:gridCol w="1174750"/>
                <a:gridCol w="1176338"/>
                <a:gridCol w="1174750"/>
                <a:gridCol w="1176337"/>
              </a:tblGrid>
              <a:tr h="198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Thousand</a:t>
                      </a:r>
                    </a:p>
                  </a:txBody>
                  <a:tcPr vert="eaVert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Hundred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Ten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One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Tenth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Hundredth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Thousandth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kg</a:t>
                      </a:r>
                    </a:p>
                  </a:txBody>
                  <a:tcPr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hg</a:t>
                      </a: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dkL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dkg</a:t>
                      </a: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dg</a:t>
                      </a: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cg</a:t>
                      </a: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mg</a:t>
                      </a: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18" name="Text Box 30"/>
          <p:cNvSpPr txBox="1">
            <a:spLocks noChangeArrowheads="1"/>
          </p:cNvSpPr>
          <p:nvPr/>
        </p:nvSpPr>
        <p:spPr bwMode="auto">
          <a:xfrm>
            <a:off x="304800" y="13716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Move</a:t>
            </a:r>
            <a:r>
              <a:rPr lang="en-US"/>
              <a:t> </a:t>
            </a:r>
            <a:r>
              <a:rPr lang="en-US" b="1"/>
              <a:t>the decimal point to the right to multiply.</a:t>
            </a:r>
          </a:p>
        </p:txBody>
      </p:sp>
      <p:sp>
        <p:nvSpPr>
          <p:cNvPr id="89119" name="AutoShape 31"/>
          <p:cNvSpPr>
            <a:spLocks noChangeArrowheads="1"/>
          </p:cNvSpPr>
          <p:nvPr/>
        </p:nvSpPr>
        <p:spPr bwMode="auto">
          <a:xfrm>
            <a:off x="3657600" y="1371600"/>
            <a:ext cx="4495800" cy="609600"/>
          </a:xfrm>
          <a:prstGeom prst="rightArrow">
            <a:avLst>
              <a:gd name="adj1" fmla="val 50000"/>
              <a:gd name="adj2" fmla="val 1843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 Values of Metric Prefixes</a:t>
            </a:r>
          </a:p>
        </p:txBody>
      </p:sp>
      <p:graphicFrame>
        <p:nvGraphicFramePr>
          <p:cNvPr id="92190" name="Group 3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  <a:gridCol w="1174750"/>
                <a:gridCol w="1176338"/>
                <a:gridCol w="1174750"/>
                <a:gridCol w="1176337"/>
              </a:tblGrid>
              <a:tr h="226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Thousand</a:t>
                      </a:r>
                    </a:p>
                  </a:txBody>
                  <a:tcPr vert="eaVert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Hundred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Ten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One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Tenth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Hundredth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Thousandth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kL</a:t>
                      </a:r>
                    </a:p>
                  </a:txBody>
                  <a:tcPr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hL</a:t>
                      </a: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dkL</a:t>
                      </a: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</a:t>
                      </a: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r>
              <a:rPr lang="en-US"/>
              <a:t>To change from smaller units to larger units you divide by a power of ten.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1000mm ÷ 10 = 100cm</a:t>
            </a:r>
          </a:p>
          <a:p>
            <a:r>
              <a:rPr lang="en-US"/>
              <a:t>100cm ÷ 10 = 10dm</a:t>
            </a:r>
          </a:p>
          <a:p>
            <a:r>
              <a:rPr lang="en-US"/>
              <a:t>10dm ÷ 10 = 1m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 Values of Metric Prefixes</a:t>
            </a:r>
          </a:p>
        </p:txBody>
      </p:sp>
      <p:graphicFrame>
        <p:nvGraphicFramePr>
          <p:cNvPr id="88096" name="Group 32"/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229600" cy="3829050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  <a:gridCol w="1174750"/>
                <a:gridCol w="1176338"/>
                <a:gridCol w="1174750"/>
                <a:gridCol w="1176337"/>
              </a:tblGrid>
              <a:tr h="198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Thousand</a:t>
                      </a:r>
                    </a:p>
                  </a:txBody>
                  <a:tcPr vert="eaVert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Hundred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Ten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One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Tenth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Hundredth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Thousandth</a:t>
                      </a:r>
                    </a:p>
                  </a:txBody>
                  <a:tcPr vert="eaVert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kg</a:t>
                      </a:r>
                    </a:p>
                  </a:txBody>
                  <a:tcPr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hg</a:t>
                      </a: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dkL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dkg</a:t>
                      </a: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</a:t>
                      </a: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dg</a:t>
                      </a: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cg</a:t>
                      </a: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mg</a:t>
                      </a:r>
                    </a:p>
                  </a:txBody>
                  <a:tcPr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097" name="AutoShape 33"/>
          <p:cNvSpPr>
            <a:spLocks noChangeArrowheads="1"/>
          </p:cNvSpPr>
          <p:nvPr/>
        </p:nvSpPr>
        <p:spPr bwMode="auto">
          <a:xfrm>
            <a:off x="1295400" y="1447800"/>
            <a:ext cx="4114800" cy="457200"/>
          </a:xfrm>
          <a:prstGeom prst="leftArrow">
            <a:avLst>
              <a:gd name="adj1" fmla="val 50000"/>
              <a:gd name="adj2" fmla="val 2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8" name="Text Box 34"/>
          <p:cNvSpPr txBox="1">
            <a:spLocks noChangeArrowheads="1"/>
          </p:cNvSpPr>
          <p:nvPr/>
        </p:nvSpPr>
        <p:spPr bwMode="auto">
          <a:xfrm>
            <a:off x="5791200" y="14478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Move</a:t>
            </a:r>
            <a:r>
              <a:rPr lang="en-US"/>
              <a:t> </a:t>
            </a:r>
            <a:r>
              <a:rPr lang="en-US" b="1"/>
              <a:t>the decimal point to the left to divide.</a:t>
            </a:r>
          </a:p>
        </p:txBody>
      </p:sp>
    </p:spTree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inquiry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are needed for most observations for then to have meaning</a:t>
            </a:r>
          </a:p>
          <a:p>
            <a:endParaRPr lang="en-US" dirty="0"/>
          </a:p>
          <a:p>
            <a:r>
              <a:rPr lang="en-US" dirty="0" smtClean="0"/>
              <a:t>ALL numbers in science will have a unit with them.</a:t>
            </a:r>
          </a:p>
          <a:p>
            <a:r>
              <a:rPr lang="en-US" dirty="0"/>
              <a:t> </a:t>
            </a:r>
            <a:r>
              <a:rPr lang="en-US" dirty="0" smtClean="0"/>
              <a:t>   m, c˚, Kg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9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PAWS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words 5-8 in your comp book</a:t>
            </a:r>
          </a:p>
          <a:p>
            <a:r>
              <a:rPr lang="en-US" dirty="0" smtClean="0"/>
              <a:t>Definitions are on </a:t>
            </a:r>
            <a:r>
              <a:rPr lang="en-US" dirty="0" err="1"/>
              <a:t>S</a:t>
            </a:r>
            <a:r>
              <a:rPr lang="en-US" dirty="0" err="1" smtClean="0"/>
              <a:t>martboard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32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inquiry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Ideas– are developed by using the senses- ideas help you understand</a:t>
            </a:r>
          </a:p>
          <a:p>
            <a:endParaRPr lang="en-US" dirty="0"/>
          </a:p>
          <a:p>
            <a:r>
              <a:rPr lang="en-US" dirty="0" smtClean="0"/>
              <a:t>Models, theories and laws all started as ideas.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26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inquiry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Models- a simplified representation, such as a drawing of a cell, a model of the heart, or a globe.  Used when the real thing is not available, or visible.</a:t>
            </a:r>
          </a:p>
          <a:p>
            <a:endParaRPr lang="en-US" dirty="0"/>
          </a:p>
          <a:p>
            <a:r>
              <a:rPr lang="en-US" dirty="0" smtClean="0"/>
              <a:t>Theory- a set of ideas that tie an idea together, a possible explanation BASED ON EXPERIMENTATION AND DATA</a:t>
            </a:r>
          </a:p>
        </p:txBody>
      </p:sp>
    </p:spTree>
    <p:extLst>
      <p:ext uri="{BB962C8B-B14F-4D97-AF65-F5344CB8AC3E}">
        <p14:creationId xmlns:p14="http://schemas.microsoft.com/office/powerpoint/2010/main" val="368325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inquiry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Law- Proven using the scientific method beyond a doubt to be true.</a:t>
            </a:r>
          </a:p>
          <a:p>
            <a:endParaRPr lang="en-US" dirty="0"/>
          </a:p>
          <a:p>
            <a:r>
              <a:rPr lang="en-US" dirty="0" smtClean="0"/>
              <a:t>Prediction-  What you think may happen based on past experiences/observations or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82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10157</TotalTime>
  <Words>1245</Words>
  <Application>Microsoft Macintosh PowerPoint</Application>
  <PresentationFormat>On-screen Show (4:3)</PresentationFormat>
  <Paragraphs>343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 Black </vt:lpstr>
      <vt:lpstr>Scientific Inquiry</vt:lpstr>
      <vt:lpstr>What is scientific inquiry?</vt:lpstr>
      <vt:lpstr>scientific inquiry</vt:lpstr>
      <vt:lpstr>scientific inquiry</vt:lpstr>
      <vt:lpstr>scientific inquiry</vt:lpstr>
      <vt:lpstr>PAWS WORDS</vt:lpstr>
      <vt:lpstr>scientific inquiry</vt:lpstr>
      <vt:lpstr>scientific inquiry</vt:lpstr>
      <vt:lpstr>scientific inquiry</vt:lpstr>
      <vt:lpstr>scientific inquiry</vt:lpstr>
      <vt:lpstr>Investigation</vt:lpstr>
      <vt:lpstr>Copy the target and</vt:lpstr>
      <vt:lpstr>Ten minutes starts now!</vt:lpstr>
      <vt:lpstr>Scientific inquiry</vt:lpstr>
      <vt:lpstr>Scientific Inquiry</vt:lpstr>
      <vt:lpstr>Scientific Inquiry</vt:lpstr>
      <vt:lpstr>Scientific Inquiry</vt:lpstr>
      <vt:lpstr>Scientific Inquiry</vt:lpstr>
      <vt:lpstr>LAB REPORTS</vt:lpstr>
      <vt:lpstr>You will have a CLOSED NOT QUIZ on these notes on</vt:lpstr>
      <vt:lpstr>Lab Safety</vt:lpstr>
      <vt:lpstr>Tools</vt:lpstr>
      <vt:lpstr>Supplies</vt:lpstr>
      <vt:lpstr>Sharps</vt:lpstr>
      <vt:lpstr>PowerPoint Presentation</vt:lpstr>
      <vt:lpstr>The Metric System</vt:lpstr>
      <vt:lpstr>Metric Prefixes </vt:lpstr>
      <vt:lpstr>Place Values of Metric Prefixes</vt:lpstr>
      <vt:lpstr>Meters</vt:lpstr>
      <vt:lpstr>Meters</vt:lpstr>
      <vt:lpstr>Meters</vt:lpstr>
      <vt:lpstr>Meters</vt:lpstr>
      <vt:lpstr>Gram </vt:lpstr>
      <vt:lpstr>Grams</vt:lpstr>
      <vt:lpstr>Grams</vt:lpstr>
      <vt:lpstr>Liters</vt:lpstr>
      <vt:lpstr>Liter</vt:lpstr>
      <vt:lpstr>Liter</vt:lpstr>
      <vt:lpstr>Liter</vt:lpstr>
      <vt:lpstr>Changing Metric Units</vt:lpstr>
      <vt:lpstr>To change from a larger unit to a smaller unit, you need to multiply.</vt:lpstr>
      <vt:lpstr>Place Values of Metric Prefixes</vt:lpstr>
      <vt:lpstr>Place Values of Metric Prefixes</vt:lpstr>
      <vt:lpstr>To change from smaller units to larger units you divide by a power of ten.</vt:lpstr>
      <vt:lpstr>Place Values of Metric Prefixes</vt:lpstr>
    </vt:vector>
  </TitlesOfParts>
  <Company>lsrv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Inquirey</dc:title>
  <dc:creator>Norman Yoast</dc:creator>
  <cp:lastModifiedBy>Norman Yoast</cp:lastModifiedBy>
  <cp:revision>10</cp:revision>
  <dcterms:created xsi:type="dcterms:W3CDTF">2016-08-18T19:01:01Z</dcterms:created>
  <dcterms:modified xsi:type="dcterms:W3CDTF">2016-09-06T20:34:38Z</dcterms:modified>
</cp:coreProperties>
</file>